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0"/>
  </p:notesMasterIdLst>
  <p:sldIdLst>
    <p:sldId id="256" r:id="rId2"/>
    <p:sldId id="271" r:id="rId3"/>
    <p:sldId id="285" r:id="rId4"/>
    <p:sldId id="287" r:id="rId5"/>
    <p:sldId id="288" r:id="rId6"/>
    <p:sldId id="289" r:id="rId7"/>
    <p:sldId id="286" r:id="rId8"/>
    <p:sldId id="284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1E3A7-D5B1-4123-B86C-0E4F23EC81A1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872D6-507D-4565-8311-5A5797EB5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10/08/1437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10/08/1437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10/08/1437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10/08/1437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10/08/1437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10/08/1437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10/08/1437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10/08/1437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10/08/1437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10/08/1437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10/08/1437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896A0B-D752-4BCE-B391-4E6DB149A704}" type="datetimeFigureOut">
              <a:rPr lang="ar-SA" smtClean="0"/>
              <a:pPr/>
              <a:t>10/08/1437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255789"/>
            <a:ext cx="9144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Adolescence and </a:t>
            </a:r>
            <a:r>
              <a:rPr lang="en-US" sz="36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Hirsutism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Prof.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Maysoon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Sharief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D.G.O., C.A.B.O.G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Department of Gynecology &amp; Obstetrics,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University of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Basrah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Basrah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Iraq.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  </a:t>
            </a:r>
            <a:r>
              <a:rPr lang="en-US" sz="3600" dirty="0" err="1" smtClean="0">
                <a:solidFill>
                  <a:srgbClr val="FF0000"/>
                </a:solidFill>
              </a:rPr>
              <a:t>Hirsutisum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 smtClean="0"/>
              <a:t>The entire body is covered with </a:t>
            </a:r>
          </a:p>
          <a:p>
            <a:pPr algn="l">
              <a:buNone/>
            </a:pPr>
            <a:r>
              <a:rPr lang="en-US" dirty="0" smtClean="0"/>
              <a:t>Different types of hair in different site</a:t>
            </a:r>
          </a:p>
          <a:p>
            <a:pPr algn="l">
              <a:buNone/>
            </a:pPr>
            <a:r>
              <a:rPr lang="en-US" dirty="0" smtClean="0">
                <a:solidFill>
                  <a:srgbClr val="002060"/>
                </a:solidFill>
              </a:rPr>
              <a:t>Androgens are involved in sebum </a:t>
            </a:r>
          </a:p>
          <a:p>
            <a:pPr algn="l">
              <a:buNone/>
            </a:pPr>
            <a:r>
              <a:rPr lang="en-US" dirty="0" smtClean="0">
                <a:solidFill>
                  <a:srgbClr val="002060"/>
                </a:solidFill>
              </a:rPr>
              <a:t>Production.</a:t>
            </a:r>
          </a:p>
          <a:p>
            <a:pPr algn="l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Androgens affect some areas of human body and increase hair growth rate and the thickness of terminal hairs </a:t>
            </a:r>
          </a:p>
        </p:txBody>
      </p:sp>
      <p:pic>
        <p:nvPicPr>
          <p:cNvPr id="6" name="صورة 5" descr="the_hypothalamic_pituitary_ovarian_axis_labeled_poster-r701e0d809b0648a8b927deb54779a14c_vm9gw_8byvr_5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0"/>
            <a:ext cx="33528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Causes of </a:t>
            </a:r>
            <a:r>
              <a:rPr lang="en-US" dirty="0" err="1" smtClean="0">
                <a:solidFill>
                  <a:srgbClr val="FF0000"/>
                </a:solidFill>
              </a:rPr>
              <a:t>hirsutism</a:t>
            </a:r>
            <a:r>
              <a:rPr lang="en-US" dirty="0" smtClean="0">
                <a:solidFill>
                  <a:srgbClr val="FF0000"/>
                </a:solidFill>
              </a:rPr>
              <a:t> in adolescents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 </a:t>
            </a:r>
            <a:r>
              <a:rPr lang="en-US" dirty="0" smtClean="0">
                <a:solidFill>
                  <a:srgbClr val="0070C0"/>
                </a:solidFill>
              </a:rPr>
              <a:t>Androgenic causes :-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  Congenital adrenal hyperplasia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- Classic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- Late onset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2- Androgen- secreting </a:t>
            </a:r>
            <a:r>
              <a:rPr lang="en-US" dirty="0" err="1" smtClean="0">
                <a:solidFill>
                  <a:srgbClr val="002060"/>
                </a:solidFill>
              </a:rPr>
              <a:t>tumours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3- Polycystic ovarian syndrome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4-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Idopathic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5- XY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gonadal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dysgenesis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/>
              <a:t>6- Constitutional basis  ,familial.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Presentation of </a:t>
            </a:r>
            <a:r>
              <a:rPr lang="en-US" sz="6000" dirty="0" err="1" smtClean="0"/>
              <a:t>hirsutism</a:t>
            </a:r>
            <a:endParaRPr lang="ar-IQ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9225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1- </a:t>
            </a:r>
            <a:r>
              <a:rPr lang="en-US" sz="3200" dirty="0" err="1" smtClean="0"/>
              <a:t>Hirsutism</a:t>
            </a:r>
            <a:r>
              <a:rPr lang="en-US" sz="3200" dirty="0" smtClean="0"/>
              <a:t> alone (</a:t>
            </a:r>
            <a:r>
              <a:rPr lang="en-US" sz="3200" dirty="0" smtClean="0">
                <a:solidFill>
                  <a:srgbClr val="FF0000"/>
                </a:solidFill>
              </a:rPr>
              <a:t>need dermatologist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2- </a:t>
            </a:r>
            <a:r>
              <a:rPr lang="en-US" sz="3200" dirty="0" err="1" smtClean="0"/>
              <a:t>Hirsutism</a:t>
            </a:r>
            <a:r>
              <a:rPr lang="en-US" sz="3200" dirty="0" smtClean="0"/>
              <a:t> and associated </a:t>
            </a:r>
            <a:r>
              <a:rPr lang="en-US" sz="3200" dirty="0" err="1" smtClean="0"/>
              <a:t>pilosebaceous</a:t>
            </a:r>
            <a:r>
              <a:rPr lang="en-US" sz="3200" dirty="0" smtClean="0"/>
              <a:t> over activity(</a:t>
            </a:r>
            <a:r>
              <a:rPr lang="en-US" sz="3200" dirty="0" smtClean="0">
                <a:solidFill>
                  <a:srgbClr val="FF0000"/>
                </a:solidFill>
              </a:rPr>
              <a:t>more in teenage girls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3- </a:t>
            </a:r>
            <a:r>
              <a:rPr lang="en-US" sz="3200" dirty="0" err="1" smtClean="0"/>
              <a:t>Hirsutism</a:t>
            </a:r>
            <a:r>
              <a:rPr lang="en-US" sz="3200" dirty="0" smtClean="0"/>
              <a:t> and </a:t>
            </a:r>
            <a:r>
              <a:rPr lang="en-US" sz="3200" dirty="0" err="1" smtClean="0"/>
              <a:t>ovulatory</a:t>
            </a:r>
            <a:r>
              <a:rPr lang="en-US" sz="3200" dirty="0" smtClean="0"/>
              <a:t> disorders.(</a:t>
            </a:r>
            <a:r>
              <a:rPr lang="en-US" sz="3200" dirty="0" smtClean="0">
                <a:solidFill>
                  <a:srgbClr val="FF0000"/>
                </a:solidFill>
              </a:rPr>
              <a:t>comes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mostly to gynecology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4- </a:t>
            </a:r>
            <a:r>
              <a:rPr lang="en-US" sz="3200" dirty="0" err="1" smtClean="0"/>
              <a:t>Hirsutisum</a:t>
            </a:r>
            <a:r>
              <a:rPr lang="en-US" sz="3200" dirty="0" smtClean="0"/>
              <a:t> and signs </a:t>
            </a:r>
            <a:r>
              <a:rPr lang="en-US" sz="3200" dirty="0" err="1" smtClean="0"/>
              <a:t>virilization</a:t>
            </a:r>
            <a:r>
              <a:rPr lang="en-US" sz="3200" dirty="0" smtClean="0"/>
              <a:t> (</a:t>
            </a:r>
            <a:r>
              <a:rPr lang="en-US" sz="3200" dirty="0" smtClean="0">
                <a:solidFill>
                  <a:srgbClr val="FF0000"/>
                </a:solidFill>
              </a:rPr>
              <a:t>need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immediate work-up</a:t>
            </a:r>
            <a:r>
              <a:rPr lang="en-US" sz="3200" dirty="0" smtClean="0"/>
              <a:t>)</a:t>
            </a: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sz="6000" dirty="0" smtClean="0"/>
              <a:t> Treatment</a:t>
            </a:r>
            <a:endParaRPr lang="ar-IQ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effective strategy is to combine </a:t>
            </a:r>
            <a:r>
              <a:rPr lang="en-US" dirty="0" smtClean="0">
                <a:solidFill>
                  <a:srgbClr val="FF0000"/>
                </a:solidFill>
              </a:rPr>
              <a:t>systemic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therapy</a:t>
            </a:r>
            <a:r>
              <a:rPr lang="en-US" dirty="0" smtClean="0"/>
              <a:t> which has a slow onset effectiveness with </a:t>
            </a:r>
            <a:r>
              <a:rPr lang="en-US" dirty="0" smtClean="0">
                <a:solidFill>
                  <a:srgbClr val="FF0000"/>
                </a:solidFill>
              </a:rPr>
              <a:t>mechanical depilation</a:t>
            </a:r>
            <a:r>
              <a:rPr lang="en-US" dirty="0" smtClean="0"/>
              <a:t>( shaving, plucking, waxing ,depilatory creams) or </a:t>
            </a:r>
            <a:r>
              <a:rPr lang="en-US" dirty="0" smtClean="0"/>
              <a:t>light- based(laser or pulsed- light) hair removal</a:t>
            </a:r>
          </a:p>
          <a:p>
            <a:r>
              <a:rPr lang="en-US" dirty="0" smtClean="0"/>
              <a:t>1- Systemic therapies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a- decrease  ovarian or adrenal production like OCS, </a:t>
            </a:r>
            <a:r>
              <a:rPr lang="en-US" dirty="0" err="1" smtClean="0"/>
              <a:t>spironolactones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b-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flutamide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potent  </a:t>
            </a:r>
            <a:r>
              <a:rPr lang="en-US" dirty="0" err="1" smtClean="0"/>
              <a:t>nonsteroidal</a:t>
            </a:r>
            <a:r>
              <a:rPr lang="en-US" dirty="0" smtClean="0"/>
              <a:t> selective </a:t>
            </a:r>
            <a:r>
              <a:rPr lang="en-US" dirty="0" err="1" smtClean="0"/>
              <a:t>antiandrogen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3- </a:t>
            </a:r>
            <a:r>
              <a:rPr lang="en-US" dirty="0" err="1" smtClean="0">
                <a:solidFill>
                  <a:srgbClr val="FF0000"/>
                </a:solidFill>
              </a:rPr>
              <a:t>Cyproterones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4- Insulin sensitizers</a:t>
            </a:r>
          </a:p>
          <a:p>
            <a:r>
              <a:rPr lang="en-US" dirty="0" smtClean="0"/>
              <a:t>5- Cosmetic measures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disadvantages:- </a:t>
            </a:r>
            <a:r>
              <a:rPr lang="en-US" dirty="0" smtClean="0">
                <a:solidFill>
                  <a:srgbClr val="FF0000"/>
                </a:solidFill>
              </a:rPr>
              <a:t>hydrogen peroxide </a:t>
            </a:r>
            <a:r>
              <a:rPr lang="en-US" dirty="0" smtClean="0"/>
              <a:t>bleaching is not suitable for severe </a:t>
            </a:r>
            <a:r>
              <a:rPr lang="en-US" dirty="0" err="1" smtClean="0"/>
              <a:t>hirsutisum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7030A0"/>
                </a:solidFill>
              </a:rPr>
              <a:t>Plucking</a:t>
            </a:r>
            <a:r>
              <a:rPr lang="en-US" dirty="0" smtClean="0"/>
              <a:t> can cause skin irritation, </a:t>
            </a:r>
            <a:r>
              <a:rPr lang="en-US" dirty="0" err="1" smtClean="0"/>
              <a:t>folliculitis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Waxing </a:t>
            </a:r>
            <a:r>
              <a:rPr lang="en-US" dirty="0" smtClean="0"/>
              <a:t>can cause skin irritation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Shaving </a:t>
            </a:r>
            <a:r>
              <a:rPr lang="en-US" dirty="0" smtClean="0"/>
              <a:t>may be psychological unacceptable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Chemical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depliatones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/>
              <a:t>can cause skin irritation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</a:t>
            </a:r>
            <a:r>
              <a:rPr lang="en-US" sz="6000" b="1" dirty="0" smtClean="0"/>
              <a:t>Treatment</a:t>
            </a:r>
            <a:endParaRPr lang="ar-IQ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Treatment for </a:t>
            </a:r>
            <a:r>
              <a:rPr lang="en-US" dirty="0" err="1" smtClean="0"/>
              <a:t>hirsutism</a:t>
            </a:r>
            <a:r>
              <a:rPr lang="en-US" dirty="0" smtClean="0"/>
              <a:t> is the same in adult</a:t>
            </a:r>
          </a:p>
          <a:p>
            <a:endParaRPr lang="en-US" dirty="0" smtClean="0"/>
          </a:p>
          <a:p>
            <a:r>
              <a:rPr lang="en-US" dirty="0" smtClean="0"/>
              <a:t>In the adolescence the main stay in the treatment of androgen excess has been the oral contraceptive pill.</a:t>
            </a:r>
          </a:p>
          <a:p>
            <a:r>
              <a:rPr lang="en-US" dirty="0" smtClean="0"/>
              <a:t>The girls with PCO  need ovarian suppression and lowering </a:t>
            </a:r>
            <a:r>
              <a:rPr lang="en-US" smtClean="0"/>
              <a:t>circulating androgens. 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479</TotalTime>
  <Words>298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تدفق</vt:lpstr>
      <vt:lpstr>Slide 1</vt:lpstr>
      <vt:lpstr>Introduction</vt:lpstr>
      <vt:lpstr>Causes of hirsutism in adolescents</vt:lpstr>
      <vt:lpstr>Presentation of hirsutism</vt:lpstr>
      <vt:lpstr>            Treatment</vt:lpstr>
      <vt:lpstr>Slide 6</vt:lpstr>
      <vt:lpstr>                Treatment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SAMSUNG</cp:lastModifiedBy>
  <cp:revision>111</cp:revision>
  <dcterms:created xsi:type="dcterms:W3CDTF">2015-11-22T23:36:33Z</dcterms:created>
  <dcterms:modified xsi:type="dcterms:W3CDTF">2016-05-17T20:18:50Z</dcterms:modified>
</cp:coreProperties>
</file>